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3" roundtripDataSignature="AMtx7midwcT3xSWutI+beAmdb5CUOlS1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8-21 at 14.42.00.png" id="88" name="Google Shape;88;p1"/>
          <p:cNvPicPr preferRelativeResize="0"/>
          <p:nvPr/>
        </p:nvPicPr>
        <p:blipFill rotWithShape="1">
          <a:blip r:embed="rId3">
            <a:alphaModFix/>
          </a:blip>
          <a:srcRect b="6682" l="4535" r="2828" t="5617"/>
          <a:stretch/>
        </p:blipFill>
        <p:spPr>
          <a:xfrm>
            <a:off x="1" y="0"/>
            <a:ext cx="9144000" cy="695739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4139952" y="188640"/>
            <a:ext cx="4608512" cy="792088"/>
          </a:xfrm>
          <a:prstGeom prst="rect">
            <a:avLst/>
          </a:prstGeom>
          <a:solidFill>
            <a:srgbClr val="9CB2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441287" y="116632"/>
            <a:ext cx="6516216" cy="3621505"/>
          </a:xfrm>
          <a:prstGeom prst="rect">
            <a:avLst/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cap="flat" cmpd="sng" w="9525">
            <a:solidFill>
              <a:srgbClr val="F5913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32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32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OUR LADY’S SECONDARY SCHOOL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32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1" baseline="30000" i="0" lang="en-IE" sz="32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b="1" i="0" lang="en-IE" sz="32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 YEAR PARENTS &amp; GUARDIANS</a:t>
            </a:r>
            <a:endParaRPr b="1" i="0" sz="3200" u="none" cap="none" strike="noStrike">
              <a:solidFill>
                <a:srgbClr val="37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51520" y="4001405"/>
            <a:ext cx="8685253" cy="2355214"/>
          </a:xfrm>
          <a:prstGeom prst="rect">
            <a:avLst/>
          </a:prstGeom>
          <a:solidFill>
            <a:srgbClr val="D8D8D8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23528" y="4005064"/>
            <a:ext cx="8496900" cy="32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4400">
                <a:solidFill>
                  <a:srgbClr val="E36C09"/>
                </a:solidFill>
                <a:latin typeface="Trebuchet MS"/>
                <a:ea typeface="Trebuchet MS"/>
                <a:cs typeface="Trebuchet MS"/>
                <a:sym typeface="Trebuchet MS"/>
              </a:rPr>
              <a:t>CHECKING IN</a:t>
            </a:r>
            <a:endParaRPr b="1" sz="4400">
              <a:solidFill>
                <a:srgbClr val="E36C0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E" sz="4400">
                <a:solidFill>
                  <a:srgbClr val="E36C09"/>
                </a:solidFill>
                <a:latin typeface="Trebuchet MS"/>
                <a:ea typeface="Trebuchet MS"/>
                <a:cs typeface="Trebuchet MS"/>
                <a:sym typeface="Trebuchet MS"/>
              </a:rPr>
              <a:t>&amp;</a:t>
            </a:r>
            <a:endParaRPr b="1" sz="4400">
              <a:solidFill>
                <a:srgbClr val="E36C0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4400" u="none" cap="none" strike="noStrike">
                <a:solidFill>
                  <a:srgbClr val="E36C09"/>
                </a:solidFill>
                <a:latin typeface="Trebuchet MS"/>
                <a:ea typeface="Trebuchet MS"/>
                <a:cs typeface="Trebuchet MS"/>
                <a:sym typeface="Trebuchet MS"/>
              </a:rPr>
              <a:t>STUDY &amp; LEARNING STYLES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Welcome-Sticky-Note.png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8272" y="0"/>
            <a:ext cx="6660232" cy="2393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3" name="Google Shape;163;p12"/>
          <p:cNvSpPr txBox="1"/>
          <p:nvPr>
            <p:ph idx="1" type="body"/>
          </p:nvPr>
        </p:nvSpPr>
        <p:spPr>
          <a:xfrm>
            <a:off x="467544" y="1124744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7200"/>
              <a:buNone/>
            </a:pPr>
            <a:r>
              <a:rPr b="1" lang="en-IE" sz="7200">
                <a:solidFill>
                  <a:srgbClr val="00B050"/>
                </a:solidFill>
              </a:rPr>
              <a:t>THIS IS A GOOD THING</a:t>
            </a:r>
            <a:br>
              <a:rPr b="1" lang="en-IE" sz="7200">
                <a:solidFill>
                  <a:srgbClr val="00B050"/>
                </a:solidFill>
              </a:rPr>
            </a:br>
            <a:r>
              <a:rPr b="1" lang="en-IE" sz="7200">
                <a:solidFill>
                  <a:srgbClr val="00B050"/>
                </a:solidFill>
              </a:rPr>
              <a:t>NOT A SCARY THING</a:t>
            </a:r>
            <a:endParaRPr sz="7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>
              <a:solidFill>
                <a:srgbClr val="00B050"/>
              </a:solidFill>
            </a:endParaRPr>
          </a:p>
        </p:txBody>
      </p:sp>
      <p:sp>
        <p:nvSpPr>
          <p:cNvPr id="169" name="Google Shape;169;p13"/>
          <p:cNvSpPr txBox="1"/>
          <p:nvPr>
            <p:ph idx="1" type="body"/>
          </p:nvPr>
        </p:nvSpPr>
        <p:spPr>
          <a:xfrm>
            <a:off x="909918" y="620688"/>
            <a:ext cx="8229600" cy="432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None/>
            </a:pPr>
            <a:r>
              <a:rPr b="1" lang="en-IE" sz="6600">
                <a:solidFill>
                  <a:srgbClr val="000000"/>
                </a:solidFill>
              </a:rPr>
              <a:t>IT IS GOOD TO START TALKING ABOUT STUDY</a:t>
            </a:r>
            <a:endParaRPr/>
          </a:p>
        </p:txBody>
      </p:sp>
      <p:pic>
        <p:nvPicPr>
          <p:cNvPr descr="supportive-parent-003-512.png" id="170" name="Google Shape;1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2276872"/>
            <a:ext cx="5652120" cy="4437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6" name="Google Shape;176;p14"/>
          <p:cNvSpPr txBox="1"/>
          <p:nvPr>
            <p:ph idx="1" type="body"/>
          </p:nvPr>
        </p:nvSpPr>
        <p:spPr>
          <a:xfrm>
            <a:off x="395536" y="1628800"/>
            <a:ext cx="783848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ct val="100000"/>
              <a:buNone/>
            </a:pPr>
            <a:r>
              <a:rPr lang="en-IE" sz="8000">
                <a:solidFill>
                  <a:srgbClr val="244061"/>
                </a:solidFill>
              </a:rPr>
              <a:t>IT IS POSITIVE </a:t>
            </a:r>
            <a:endParaRPr/>
          </a:p>
          <a:p>
            <a:pPr indent="-342900" lvl="0" marL="342900" rtl="0" algn="l">
              <a:spcBef>
                <a:spcPts val="1360"/>
              </a:spcBef>
              <a:spcAft>
                <a:spcPts val="0"/>
              </a:spcAft>
              <a:buClr>
                <a:srgbClr val="244061"/>
              </a:buClr>
              <a:buSzPct val="100000"/>
              <a:buNone/>
            </a:pPr>
            <a:r>
              <a:rPr lang="en-IE" sz="8000">
                <a:solidFill>
                  <a:srgbClr val="244061"/>
                </a:solidFill>
              </a:rPr>
              <a:t>TO START </a:t>
            </a:r>
            <a:endParaRPr/>
          </a:p>
          <a:p>
            <a:pPr indent="-342900" lvl="0" marL="342900" rtl="0" algn="l">
              <a:spcBef>
                <a:spcPts val="1360"/>
              </a:spcBef>
              <a:spcAft>
                <a:spcPts val="0"/>
              </a:spcAft>
              <a:buClr>
                <a:srgbClr val="244061"/>
              </a:buClr>
              <a:buSzPct val="100000"/>
              <a:buNone/>
            </a:pPr>
            <a:r>
              <a:rPr lang="en-IE" sz="8000">
                <a:solidFill>
                  <a:srgbClr val="244061"/>
                </a:solidFill>
              </a:rPr>
              <a:t>TALKING </a:t>
            </a:r>
            <a:endParaRPr/>
          </a:p>
          <a:p>
            <a:pPr indent="-342900" lvl="0" marL="342900" rtl="0" algn="l">
              <a:spcBef>
                <a:spcPts val="1360"/>
              </a:spcBef>
              <a:spcAft>
                <a:spcPts val="0"/>
              </a:spcAft>
              <a:buClr>
                <a:srgbClr val="244061"/>
              </a:buClr>
              <a:buSzPct val="100000"/>
              <a:buNone/>
            </a:pPr>
            <a:r>
              <a:rPr lang="en-IE" sz="8000">
                <a:solidFill>
                  <a:srgbClr val="244061"/>
                </a:solidFill>
              </a:rPr>
              <a:t>ABOUT THE FUTURE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co-icon-2.png" id="177" name="Google Shape;1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8144" y="388064"/>
            <a:ext cx="3275856" cy="5533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/>
          <p:nvPr>
            <p:ph type="title"/>
          </p:nvPr>
        </p:nvSpPr>
        <p:spPr>
          <a:xfrm>
            <a:off x="0" y="0"/>
            <a:ext cx="9144000" cy="2276872"/>
          </a:xfrm>
          <a:prstGeom prst="rect">
            <a:avLst/>
          </a:prstGeom>
          <a:solidFill>
            <a:srgbClr val="C3BDDC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83" name="Google Shape;183;p15"/>
          <p:cNvSpPr txBox="1"/>
          <p:nvPr>
            <p:ph idx="1" type="body"/>
          </p:nvPr>
        </p:nvSpPr>
        <p:spPr>
          <a:xfrm>
            <a:off x="467544" y="232167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6600"/>
              <a:buNone/>
            </a:pPr>
            <a:r>
              <a:rPr lang="en-IE" sz="6600">
                <a:solidFill>
                  <a:srgbClr val="244061"/>
                </a:solidFill>
              </a:rPr>
              <a:t>IT IS HELPFUL TO BECOME AWARE NOW OF THE LEAVING CERTIFICATE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Leaving_Cert_Foster_Summary.png" id="184" name="Google Shape;1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3768" y="0"/>
            <a:ext cx="4364609" cy="2276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oung-people-in-row-with-thumbs-up_1098-2557.jpg" id="189" name="Google Shape;18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708920"/>
            <a:ext cx="6228595" cy="414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6"/>
          <p:cNvSpPr txBox="1"/>
          <p:nvPr>
            <p:ph idx="1" type="body"/>
          </p:nvPr>
        </p:nvSpPr>
        <p:spPr>
          <a:xfrm>
            <a:off x="251520" y="116632"/>
            <a:ext cx="864096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4800"/>
              <a:buNone/>
            </a:pPr>
            <a:r>
              <a:rPr b="1" lang="en-IE" sz="4800">
                <a:solidFill>
                  <a:srgbClr val="244061"/>
                </a:solidFill>
              </a:rPr>
              <a:t>IT IS IMPORTANT TO BE AWARE THAT I AM WORKING TOWARDS A </a:t>
            </a:r>
            <a:r>
              <a:rPr b="1" lang="en-IE" sz="4800">
                <a:solidFill>
                  <a:srgbClr val="FF0000"/>
                </a:solidFill>
              </a:rPr>
              <a:t>POSITIVE HAPPY LIFE </a:t>
            </a:r>
            <a:r>
              <a:rPr b="1" lang="en-IE" sz="4800">
                <a:solidFill>
                  <a:srgbClr val="244061"/>
                </a:solidFill>
              </a:rPr>
              <a:t>THROUGH </a:t>
            </a:r>
            <a:endParaRPr/>
          </a:p>
          <a:p>
            <a:pPr indent="-342900" lvl="0" marL="342900" rtl="0" algn="r">
              <a:lnSpc>
                <a:spcPct val="120000"/>
              </a:lnSpc>
              <a:spcBef>
                <a:spcPts val="960"/>
              </a:spcBef>
              <a:spcAft>
                <a:spcPts val="0"/>
              </a:spcAft>
              <a:buClr>
                <a:srgbClr val="244061"/>
              </a:buClr>
              <a:buSzPts val="4800"/>
              <a:buNone/>
            </a:pPr>
            <a:r>
              <a:rPr b="1" lang="en-IE" sz="4800">
                <a:solidFill>
                  <a:srgbClr val="244061"/>
                </a:solidFill>
              </a:rPr>
              <a:t>LEARNING </a:t>
            </a:r>
            <a:endParaRPr/>
          </a:p>
          <a:p>
            <a:pPr indent="-342900" lvl="0" marL="342900" rtl="0" algn="r">
              <a:lnSpc>
                <a:spcPct val="120000"/>
              </a:lnSpc>
              <a:spcBef>
                <a:spcPts val="960"/>
              </a:spcBef>
              <a:spcAft>
                <a:spcPts val="0"/>
              </a:spcAft>
              <a:buClr>
                <a:srgbClr val="244061"/>
              </a:buClr>
              <a:buSzPts val="4800"/>
              <a:buNone/>
            </a:pPr>
            <a:r>
              <a:rPr b="1" lang="en-IE" sz="4800">
                <a:solidFill>
                  <a:srgbClr val="244061"/>
                </a:solidFill>
              </a:rPr>
              <a:t>AND </a:t>
            </a:r>
            <a:endParaRPr/>
          </a:p>
          <a:p>
            <a:pPr indent="-342900" lvl="0" marL="342900" rtl="0" algn="r">
              <a:lnSpc>
                <a:spcPct val="120000"/>
              </a:lnSpc>
              <a:spcBef>
                <a:spcPts val="960"/>
              </a:spcBef>
              <a:spcAft>
                <a:spcPts val="0"/>
              </a:spcAft>
              <a:buClr>
                <a:srgbClr val="244061"/>
              </a:buClr>
              <a:buSzPts val="4800"/>
              <a:buNone/>
            </a:pPr>
            <a:r>
              <a:rPr b="1" lang="en-IE" sz="4800">
                <a:solidFill>
                  <a:srgbClr val="244061"/>
                </a:solidFill>
              </a:rPr>
              <a:t>EDUCATION</a:t>
            </a:r>
            <a:endParaRPr b="1" sz="4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7"/>
          <p:cNvSpPr/>
          <p:nvPr/>
        </p:nvSpPr>
        <p:spPr>
          <a:xfrm>
            <a:off x="-8931" y="-99392"/>
            <a:ext cx="9144000" cy="1700808"/>
          </a:xfrm>
          <a:prstGeom prst="rect">
            <a:avLst/>
          </a:prstGeom>
          <a:solidFill>
            <a:srgbClr val="B7CCE4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7"/>
          <p:cNvSpPr txBox="1"/>
          <p:nvPr>
            <p:ph type="title"/>
          </p:nvPr>
        </p:nvSpPr>
        <p:spPr>
          <a:xfrm>
            <a:off x="395536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000"/>
              <a:buFont typeface="Calibri"/>
              <a:buNone/>
            </a:pPr>
            <a:r>
              <a:rPr b="1" lang="en-IE" sz="6000">
                <a:solidFill>
                  <a:srgbClr val="00B050"/>
                </a:solidFill>
              </a:rPr>
              <a:t>HELPFUL TIPS</a:t>
            </a:r>
            <a:endParaRPr b="1" sz="6000">
              <a:solidFill>
                <a:srgbClr val="00B050"/>
              </a:solidFill>
            </a:endParaRPr>
          </a:p>
        </p:txBody>
      </p:sp>
      <p:sp>
        <p:nvSpPr>
          <p:cNvPr id="197" name="Google Shape;197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ts val="3200"/>
              <a:buChar char="•"/>
            </a:pPr>
            <a:r>
              <a:rPr b="1" lang="en-IE">
                <a:solidFill>
                  <a:srgbClr val="0F243E"/>
                </a:solidFill>
              </a:rPr>
              <a:t>TAKE AS MANY </a:t>
            </a:r>
            <a:r>
              <a:rPr b="1" lang="en-IE">
                <a:solidFill>
                  <a:srgbClr val="FF0000"/>
                </a:solidFill>
              </a:rPr>
              <a:t>HIGHER LEVEL SUBJECTS</a:t>
            </a:r>
            <a:r>
              <a:rPr b="1" lang="en-IE">
                <a:solidFill>
                  <a:srgbClr val="0F243E"/>
                </a:solidFill>
              </a:rPr>
              <a:t> AS YOU ARE ABLE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F243E"/>
              </a:buClr>
              <a:buSzPts val="3200"/>
              <a:buChar char="•"/>
            </a:pPr>
            <a:r>
              <a:rPr b="1" lang="en-IE">
                <a:solidFill>
                  <a:srgbClr val="0F243E"/>
                </a:solidFill>
              </a:rPr>
              <a:t>LOOK AT THE LEAVING CERT </a:t>
            </a:r>
            <a:r>
              <a:rPr b="1" lang="en-IE">
                <a:solidFill>
                  <a:srgbClr val="FF0000"/>
                </a:solidFill>
              </a:rPr>
              <a:t>POINTS SYSTEM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0F243E"/>
              </a:buClr>
              <a:buSzPts val="3200"/>
              <a:buChar char="•"/>
            </a:pPr>
            <a:r>
              <a:rPr b="1" lang="en-IE">
                <a:solidFill>
                  <a:srgbClr val="0F243E"/>
                </a:solidFill>
              </a:rPr>
              <a:t>THE MORE HIGHER LEVEL SUBJECTS, THE HIGHER YOUR POINTS</a:t>
            </a:r>
            <a:endParaRPr b="1">
              <a:solidFill>
                <a:srgbClr val="0F243E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/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None/>
            </a:pPr>
            <a:r>
              <a:rPr b="1" lang="en-IE">
                <a:solidFill>
                  <a:srgbClr val="FF0000"/>
                </a:solidFill>
              </a:rPr>
              <a:t>NEW LEAVING CERTIFICATE</a:t>
            </a:r>
            <a:br>
              <a:rPr b="1" lang="en-IE">
                <a:solidFill>
                  <a:srgbClr val="FF0000"/>
                </a:solidFill>
              </a:rPr>
            </a:br>
            <a:r>
              <a:rPr b="1" lang="en-IE">
                <a:solidFill>
                  <a:srgbClr val="FF0000"/>
                </a:solidFill>
              </a:rPr>
              <a:t>GRADING SYSTEM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descr="24_2_2016_19_18_38_Screen_Shot_2016-02-24_at_19.11.32.png" id="203" name="Google Shape;20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5736" y="1340768"/>
            <a:ext cx="4896544" cy="5171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"/>
          <p:cNvSpPr txBox="1"/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IE">
                <a:solidFill>
                  <a:srgbClr val="FF0000"/>
                </a:solidFill>
              </a:rPr>
              <a:t>NEW CAO POINTS SYSTEM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descr="http://www.careersportal.ie/mce/plugins/filemanager/files/DH/table%202.JPG" id="209" name="Google Shape;209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980728"/>
            <a:ext cx="7632848" cy="557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"/>
          <p:cNvSpPr/>
          <p:nvPr/>
        </p:nvSpPr>
        <p:spPr>
          <a:xfrm>
            <a:off x="-8931" y="-99392"/>
            <a:ext cx="9144000" cy="1700808"/>
          </a:xfrm>
          <a:prstGeom prst="rect">
            <a:avLst/>
          </a:prstGeom>
          <a:solidFill>
            <a:srgbClr val="B7CCE4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000"/>
              <a:buFont typeface="Calibri"/>
              <a:buNone/>
            </a:pPr>
            <a:r>
              <a:rPr b="1" lang="en-IE" sz="6000">
                <a:solidFill>
                  <a:srgbClr val="00B050"/>
                </a:solidFill>
              </a:rPr>
              <a:t>HELPFUL TIPS</a:t>
            </a:r>
            <a:endParaRPr sz="6000"/>
          </a:p>
        </p:txBody>
      </p:sp>
      <p:sp>
        <p:nvSpPr>
          <p:cNvPr id="216" name="Google Shape;216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4061"/>
              </a:buClr>
              <a:buSzPts val="3200"/>
              <a:buChar char="•"/>
            </a:pPr>
            <a:r>
              <a:rPr b="1" lang="en-IE">
                <a:solidFill>
                  <a:srgbClr val="244061"/>
                </a:solidFill>
              </a:rPr>
              <a:t>GET TO KNOW YOUR </a:t>
            </a:r>
            <a:r>
              <a:rPr b="1" lang="en-IE">
                <a:solidFill>
                  <a:srgbClr val="FF0000"/>
                </a:solidFill>
              </a:rPr>
              <a:t>LEARNING STYLE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244061"/>
              </a:buClr>
              <a:buSzPts val="3200"/>
              <a:buChar char="•"/>
            </a:pPr>
            <a:r>
              <a:rPr b="1" lang="en-IE">
                <a:solidFill>
                  <a:srgbClr val="244061"/>
                </a:solidFill>
              </a:rPr>
              <a:t>LEARN </a:t>
            </a:r>
            <a:r>
              <a:rPr b="1" lang="en-IE">
                <a:solidFill>
                  <a:srgbClr val="FF0000"/>
                </a:solidFill>
              </a:rPr>
              <a:t>HOW TO STUDY </a:t>
            </a:r>
            <a:r>
              <a:rPr b="1" lang="en-IE">
                <a:solidFill>
                  <a:srgbClr val="244061"/>
                </a:solidFill>
              </a:rPr>
              <a:t>FOR EXAMS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244061"/>
              </a:buClr>
              <a:buSzPts val="3200"/>
              <a:buChar char="•"/>
            </a:pPr>
            <a:r>
              <a:rPr b="1" lang="en-IE">
                <a:solidFill>
                  <a:srgbClr val="244061"/>
                </a:solidFill>
              </a:rPr>
              <a:t>START </a:t>
            </a:r>
            <a:r>
              <a:rPr b="1" lang="en-IE">
                <a:solidFill>
                  <a:srgbClr val="FF0000"/>
                </a:solidFill>
              </a:rPr>
              <a:t>PRACTICING </a:t>
            </a:r>
            <a:r>
              <a:rPr b="1" lang="en-IE">
                <a:solidFill>
                  <a:srgbClr val="244061"/>
                </a:solidFill>
              </a:rPr>
              <a:t>YOUR STUDY SKILLS NOW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244061"/>
              </a:buClr>
              <a:buSzPts val="3200"/>
              <a:buChar char="•"/>
            </a:pPr>
            <a:r>
              <a:rPr b="1" lang="en-IE">
                <a:solidFill>
                  <a:srgbClr val="244061"/>
                </a:solidFill>
              </a:rPr>
              <a:t>DON’T WAIT FOR EXAMS TO COME UP TO </a:t>
            </a:r>
            <a:r>
              <a:rPr b="1" lang="en-IE">
                <a:solidFill>
                  <a:srgbClr val="FF0000"/>
                </a:solidFill>
              </a:rPr>
              <a:t>START STUDYING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03738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oC16_Hardwork_su_2407556g.jpg" id="221" name="Google Shape;2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866765"/>
            <a:ext cx="7992888" cy="598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ct val="100000"/>
              <a:buFont typeface="Calibri"/>
              <a:buNone/>
            </a:pPr>
            <a:r>
              <a:rPr lang="en-IE">
                <a:solidFill>
                  <a:srgbClr val="FDFDFD"/>
                </a:solidFill>
              </a:rPr>
              <a:t>Good study habits should be established in 1</a:t>
            </a:r>
            <a:r>
              <a:rPr baseline="30000" lang="en-IE">
                <a:solidFill>
                  <a:srgbClr val="FDFDFD"/>
                </a:solidFill>
              </a:rPr>
              <a:t>st</a:t>
            </a:r>
            <a:r>
              <a:rPr lang="en-IE">
                <a:solidFill>
                  <a:srgbClr val="FDFDFD"/>
                </a:solidFill>
              </a:rPr>
              <a:t> &amp; 2</a:t>
            </a:r>
            <a:r>
              <a:rPr baseline="30000" lang="en-IE">
                <a:solidFill>
                  <a:srgbClr val="FDFDFD"/>
                </a:solidFill>
              </a:rPr>
              <a:t>nd</a:t>
            </a:r>
            <a:r>
              <a:rPr lang="en-IE">
                <a:solidFill>
                  <a:srgbClr val="FDFDFD"/>
                </a:solidFill>
              </a:rPr>
              <a:t> Year </a:t>
            </a:r>
            <a:endParaRPr>
              <a:solidFill>
                <a:srgbClr val="FDFDF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imated boy.jpg" id="98" name="Google Shape;98;p2"/>
          <p:cNvPicPr preferRelativeResize="0"/>
          <p:nvPr/>
        </p:nvPicPr>
        <p:blipFill rotWithShape="1">
          <a:blip r:embed="rId3">
            <a:alphaModFix/>
          </a:blip>
          <a:srcRect b="6993" l="0" r="0" t="0"/>
          <a:stretch/>
        </p:blipFill>
        <p:spPr>
          <a:xfrm>
            <a:off x="2411760" y="1772816"/>
            <a:ext cx="4824535" cy="348256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6156176" y="260648"/>
            <a:ext cx="1944216" cy="1656184"/>
          </a:xfrm>
          <a:prstGeom prst="wedgeEllipse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BAG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267744" y="332656"/>
            <a:ext cx="1872208" cy="1628800"/>
          </a:xfrm>
          <a:prstGeom prst="wedgeEllipse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SNAPCHAT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923928" y="-32791"/>
            <a:ext cx="2592288" cy="1844824"/>
          </a:xfrm>
          <a:prstGeom prst="wedgeEllipse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RELATIONSHIPS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7271792" y="1340768"/>
            <a:ext cx="1872208" cy="2232248"/>
          </a:xfrm>
          <a:prstGeom prst="wedgeEllipse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MESSAGES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179512" y="620688"/>
            <a:ext cx="1872208" cy="1611560"/>
          </a:xfrm>
          <a:prstGeom prst="wedgeEllipse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X-BOX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1115616" y="1484784"/>
            <a:ext cx="1872208" cy="2232248"/>
          </a:xfrm>
          <a:prstGeom prst="wedgeEllipse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FRENCH................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2852936"/>
            <a:ext cx="1872208" cy="2232248"/>
          </a:xfrm>
          <a:prstGeom prst="wedgeEllipse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876256" y="3212976"/>
            <a:ext cx="2267744" cy="2232248"/>
          </a:xfrm>
          <a:prstGeom prst="wedgeEllipse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NO-ONE UNDERSTANDS ME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547664" y="4077072"/>
            <a:ext cx="1872208" cy="1584176"/>
          </a:xfrm>
          <a:prstGeom prst="wedgeEllipse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VOICE IS BREAKING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5076056" y="4653136"/>
            <a:ext cx="2592288" cy="1844824"/>
          </a:xfrm>
          <a:prstGeom prst="wedgeEllipseCallout">
            <a:avLst>
              <a:gd fmla="val -20833" name="adj1"/>
              <a:gd fmla="val 62500" name="adj2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IE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0" y="-771"/>
            <a:ext cx="9144001" cy="5889971"/>
            <a:chOff x="0" y="-2"/>
            <a:chExt cx="9144001" cy="5715001"/>
          </a:xfrm>
        </p:grpSpPr>
        <p:pic>
          <p:nvPicPr>
            <p:cNvPr descr="Screen Shot 2017-08-21 at 14.41.13.png" id="228" name="Google Shape;228;p22"/>
            <p:cNvPicPr preferRelativeResize="0"/>
            <p:nvPr/>
          </p:nvPicPr>
          <p:blipFill rotWithShape="1">
            <a:blip r:embed="rId3">
              <a:alphaModFix/>
            </a:blip>
            <a:srcRect b="6264" l="3870" r="0" t="6025"/>
            <a:stretch/>
          </p:blipFill>
          <p:spPr>
            <a:xfrm>
              <a:off x="0" y="-2"/>
              <a:ext cx="9144001" cy="57150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22"/>
            <p:cNvSpPr/>
            <p:nvPr/>
          </p:nvSpPr>
          <p:spPr>
            <a:xfrm>
              <a:off x="2457268" y="41414"/>
              <a:ext cx="6672928" cy="1194076"/>
            </a:xfrm>
            <a:prstGeom prst="rect">
              <a:avLst/>
            </a:prstGeom>
            <a:solidFill>
              <a:srgbClr val="9CB2D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0" name="Google Shape;230;p22"/>
          <p:cNvSpPr txBox="1"/>
          <p:nvPr/>
        </p:nvSpPr>
        <p:spPr>
          <a:xfrm>
            <a:off x="1665189" y="1340768"/>
            <a:ext cx="7478811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b="1" i="0" lang="en-IE" sz="2400" u="sng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b="0" i="0" sz="2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b="1" i="0" lang="en-IE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	⇓	</a:t>
            </a:r>
            <a:endParaRPr b="0" i="0" sz="2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0" i="0" lang="en-IE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warm ventilated room</a:t>
            </a:r>
            <a:endParaRPr/>
          </a:p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Char char="-"/>
            </a:pPr>
            <a:r>
              <a:rPr b="0" i="0" lang="en-IE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 quiet place. Music is distracting</a:t>
            </a:r>
            <a:endParaRPr/>
          </a:p>
          <a:p>
            <a:pPr indent="-1905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b="1" i="0" lang="en-IE" sz="2400" u="sng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How long? (Everyone is different)</a:t>
            </a:r>
            <a:endParaRPr b="0" i="0" sz="2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Calibri"/>
              <a:buNone/>
            </a:pPr>
            <a:r>
              <a:rPr b="1" i="0" lang="en-IE" sz="24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⇓</a:t>
            </a:r>
            <a:endParaRPr b="0" i="0" sz="24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0" i="0" lang="en-IE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Start immediately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0" i="0" lang="en-IE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Start off slow and short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None/>
            </a:pPr>
            <a:r>
              <a:rPr b="0" i="0" lang="en-IE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 One topic for 15 MINUTES each evening to start with</a:t>
            </a:r>
            <a:endParaRPr/>
          </a:p>
          <a:p>
            <a:pPr indent="-1524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Char char="-"/>
            </a:pPr>
            <a:r>
              <a:rPr b="0" i="0" lang="en-IE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Build up time and topics each week</a:t>
            </a:r>
            <a:endParaRPr/>
          </a:p>
          <a:p>
            <a:pPr indent="-15240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Char char="-"/>
            </a:pPr>
            <a:r>
              <a:rPr b="0" i="0" lang="en-IE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-CREATE GOOD HABITS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I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2457268" y="466035"/>
            <a:ext cx="6503210" cy="646331"/>
          </a:xfrm>
          <a:prstGeom prst="rect">
            <a:avLst/>
          </a:prstGeom>
          <a:solidFill>
            <a:srgbClr val="9CB2D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E" sz="3600" u="none" cap="none" strike="noStrik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Studying</a:t>
            </a:r>
            <a:endParaRPr b="1" i="0" sz="3600" u="none" cap="none" strike="noStrik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091-512.png" id="232" name="Google Shape;232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3" y="3194349"/>
            <a:ext cx="2160240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3"/>
          <p:cNvSpPr txBox="1"/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IE" sz="2800"/>
              <a:t>LEARNING STYLES</a:t>
            </a:r>
            <a:br>
              <a:rPr lang="en-IE" sz="2800"/>
            </a:br>
            <a:endParaRPr sz="2800"/>
          </a:p>
        </p:txBody>
      </p:sp>
      <p:pic>
        <p:nvPicPr>
          <p:cNvPr descr="C:\Users\user\Documents\OLSS\VARK-learning-styles.png" id="238" name="Google Shape;238;p2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43" y="1628800"/>
            <a:ext cx="9032708" cy="476001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B7CCE4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0" y="27463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100000"/>
              <a:buFont typeface="Calibri"/>
              <a:buNone/>
            </a:pPr>
            <a:r>
              <a:rPr b="0" i="0" lang="en-IE" sz="4400" u="none" cap="none" strike="noStrik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LEARNING STYLES</a:t>
            </a:r>
            <a:endParaRPr b="0" i="0" sz="4400" u="none" cap="none" strike="noStrike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C:\Users\user\Documents\OLSS\learning pyramid.jpg" id="246" name="Google Shape;246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7956375" cy="59672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2f54584cc67f71f657f00bca312dc1f.jpg" id="247" name="Google Shape;24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" y="15240"/>
            <a:ext cx="9128760" cy="684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VISUAL </a:t>
            </a:r>
            <a:endParaRPr/>
          </a:p>
        </p:txBody>
      </p:sp>
      <p:pic>
        <p:nvPicPr>
          <p:cNvPr descr="learning-style-ppt-14-638.jpg" id="253" name="Google Shape;253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752" y="0"/>
            <a:ext cx="92230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AUDITORY </a:t>
            </a:r>
            <a:endParaRPr/>
          </a:p>
        </p:txBody>
      </p:sp>
      <p:pic>
        <p:nvPicPr>
          <p:cNvPr descr="learning-style-ppt-15-638.jpg" id="259" name="Google Shape;259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89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READING &amp; WRITING</a:t>
            </a:r>
            <a:endParaRPr/>
          </a:p>
        </p:txBody>
      </p:sp>
      <p:sp>
        <p:nvSpPr>
          <p:cNvPr id="265" name="Google Shape;265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I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LEARNING TECHNIQUES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YOU READ SOMETHING, WRITE ABOUT IT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 NOTES AS YOU READ ALONG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ANSWER QUESTIONS ON WHAT YOU HAVE READ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en-I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 EXAM PAPERS TO CHECK WHAT YOU REMEMBER, CHECK YOUR BOOKS TO SEE IF YOU WERE RIGHT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E"/>
              <a:t>KINESTHETIC </a:t>
            </a:r>
            <a:endParaRPr/>
          </a:p>
        </p:txBody>
      </p:sp>
      <p:pic>
        <p:nvPicPr>
          <p:cNvPr descr="learning-style-ppt-16-638.jpg" id="271" name="Google Shape;271;p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ocuments\OLSS\THUMBS UP EMOJI 2.jpg" id="276" name="Google Shape;27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28" y="188640"/>
            <a:ext cx="487680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8" name="Google Shape;278;p30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74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en-IE" sz="4000">
                <a:solidFill>
                  <a:srgbClr val="C00000"/>
                </a:solidFill>
              </a:rPr>
              <a:t>THANK YOU</a:t>
            </a:r>
            <a:endParaRPr/>
          </a:p>
          <a:p>
            <a:pPr indent="-342900" lvl="0" marL="342900" rtl="0" algn="ctr">
              <a:spcBef>
                <a:spcPts val="74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en-IE" sz="4000">
                <a:solidFill>
                  <a:srgbClr val="C00000"/>
                </a:solidFill>
              </a:rPr>
              <a:t>&amp;</a:t>
            </a:r>
            <a:endParaRPr/>
          </a:p>
          <a:p>
            <a:pPr indent="-342900" lvl="0" marL="342900" rtl="0" algn="ctr">
              <a:spcBef>
                <a:spcPts val="74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en-IE" sz="4000">
                <a:solidFill>
                  <a:srgbClr val="C00000"/>
                </a:solidFill>
              </a:rPr>
              <a:t>MIND YOURSELVES AND EACH OTHER</a:t>
            </a:r>
            <a:endParaRPr/>
          </a:p>
          <a:p>
            <a:pPr indent="-342900" lvl="0" marL="342900" rtl="0" algn="ctr">
              <a:spcBef>
                <a:spcPts val="74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en-IE" sz="4000">
                <a:solidFill>
                  <a:srgbClr val="C00000"/>
                </a:solidFill>
              </a:rPr>
              <a:t>&amp;</a:t>
            </a:r>
            <a:endParaRPr/>
          </a:p>
          <a:p>
            <a:pPr indent="-342900" lvl="0" marL="342900" rtl="0" algn="ctr">
              <a:spcBef>
                <a:spcPts val="740"/>
              </a:spcBef>
              <a:spcAft>
                <a:spcPts val="0"/>
              </a:spcAft>
              <a:buClr>
                <a:srgbClr val="C00000"/>
              </a:buClr>
              <a:buSzPct val="100000"/>
              <a:buNone/>
            </a:pPr>
            <a:r>
              <a:rPr b="1" lang="en-IE" sz="4000">
                <a:solidFill>
                  <a:srgbClr val="C00000"/>
                </a:solidFill>
              </a:rPr>
              <a:t>KEEP IN TOUCH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>
            <p:ph type="title"/>
          </p:nvPr>
        </p:nvSpPr>
        <p:spPr>
          <a:xfrm>
            <a:off x="467544" y="6206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7200"/>
              <a:buFont typeface="Calibri"/>
              <a:buNone/>
            </a:pPr>
            <a:r>
              <a:rPr lang="en-IE" sz="7200">
                <a:solidFill>
                  <a:srgbClr val="76923C"/>
                </a:solidFill>
              </a:rPr>
              <a:t>THE CHANGES CONTINUE</a:t>
            </a:r>
            <a:endParaRPr sz="7200">
              <a:solidFill>
                <a:srgbClr val="76923C"/>
              </a:solidFill>
            </a:endParaRPr>
          </a:p>
        </p:txBody>
      </p:sp>
      <p:sp>
        <p:nvSpPr>
          <p:cNvPr id="114" name="Google Shape;114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Char char="•"/>
            </a:pPr>
            <a:r>
              <a:rPr lang="en-IE">
                <a:solidFill>
                  <a:srgbClr val="953734"/>
                </a:solidFill>
              </a:rPr>
              <a:t>SCHOOL AND EDUCATION</a:t>
            </a:r>
            <a:endParaRPr/>
          </a:p>
          <a:p>
            <a:pPr indent="-342900" lvl="0" marL="342900" rtl="0" algn="l">
              <a:lnSpc>
                <a:spcPct val="25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Char char="•"/>
            </a:pPr>
            <a:r>
              <a:rPr lang="en-IE">
                <a:solidFill>
                  <a:srgbClr val="953734"/>
                </a:solidFill>
              </a:rPr>
              <a:t>RELATIONSHIPS AND FRIENDSHIPS</a:t>
            </a:r>
            <a:endParaRPr/>
          </a:p>
          <a:p>
            <a:pPr indent="-342900" lvl="0" marL="342900" rtl="0" algn="l">
              <a:lnSpc>
                <a:spcPct val="25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Char char="•"/>
            </a:pPr>
            <a:r>
              <a:rPr lang="en-IE">
                <a:solidFill>
                  <a:srgbClr val="953734"/>
                </a:solidFill>
              </a:rPr>
              <a:t>CHILDHOOD TO ADOLESCENCE</a:t>
            </a:r>
            <a:endParaRPr>
              <a:solidFill>
                <a:srgbClr val="95373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9600"/>
              <a:buFont typeface="Calibri"/>
              <a:buNone/>
            </a:pPr>
            <a:r>
              <a:rPr b="1" lang="en-IE" sz="9600">
                <a:solidFill>
                  <a:srgbClr val="E36C09"/>
                </a:solidFill>
              </a:rPr>
              <a:t>KEEP ALERT</a:t>
            </a:r>
            <a:endParaRPr b="1" sz="9600">
              <a:solidFill>
                <a:srgbClr val="E36C09"/>
              </a:solidFill>
            </a:endParaRPr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b="1" sz="5400">
              <a:solidFill>
                <a:srgbClr val="C00000"/>
              </a:solidFill>
            </a:endParaRPr>
          </a:p>
          <a:p>
            <a:pPr indent="-342900" lvl="0" marL="342900" rtl="0" algn="ctr">
              <a:spcBef>
                <a:spcPts val="108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b="1" lang="en-IE" sz="5400">
                <a:solidFill>
                  <a:srgbClr val="C00000"/>
                </a:solidFill>
              </a:rPr>
              <a:t>JUST BECAUSE THEY ARE USED TO IT </a:t>
            </a:r>
            <a:endParaRPr/>
          </a:p>
          <a:p>
            <a:pPr indent="-342900" lvl="0" marL="342900" rtl="0" algn="ctr">
              <a:spcBef>
                <a:spcPts val="1080"/>
              </a:spcBef>
              <a:spcAft>
                <a:spcPts val="0"/>
              </a:spcAft>
              <a:buClr>
                <a:srgbClr val="C00000"/>
              </a:buClr>
              <a:buSzPts val="5400"/>
              <a:buNone/>
            </a:pPr>
            <a:r>
              <a:rPr b="1" lang="en-IE" sz="5400">
                <a:solidFill>
                  <a:srgbClr val="C00000"/>
                </a:solidFill>
              </a:rPr>
              <a:t>DOESN’T MEAN THEY ARE MANAGING IT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974806"/>
              </a:buClr>
              <a:buSzPts val="5400"/>
              <a:buFont typeface="Calibri"/>
              <a:buNone/>
            </a:pPr>
            <a:r>
              <a:rPr b="1" lang="en-IE" sz="5400">
                <a:solidFill>
                  <a:srgbClr val="974806"/>
                </a:solidFill>
              </a:rPr>
              <a:t>Something to think about !</a:t>
            </a:r>
            <a:endParaRPr b="1" sz="5400">
              <a:solidFill>
                <a:srgbClr val="974806"/>
              </a:solidFill>
            </a:endParaRPr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ct val="100000"/>
              <a:buNone/>
            </a:pPr>
            <a:r>
              <a:rPr b="1" lang="en-IE" sz="8800">
                <a:solidFill>
                  <a:srgbClr val="76923C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THIS CONTINUES  TO BE NEW</a:t>
            </a:r>
            <a:endParaRPr/>
          </a:p>
          <a:p>
            <a:pPr indent="-342900" lvl="0" marL="342900" rtl="0" algn="ctr">
              <a:lnSpc>
                <a:spcPct val="150000"/>
              </a:lnSpc>
              <a:spcBef>
                <a:spcPts val="1364"/>
              </a:spcBef>
              <a:spcAft>
                <a:spcPts val="0"/>
              </a:spcAft>
              <a:buClr>
                <a:srgbClr val="76923C"/>
              </a:buClr>
              <a:buSzPct val="100000"/>
              <a:buNone/>
            </a:pPr>
            <a:r>
              <a:rPr b="1" lang="en-IE" sz="8800">
                <a:solidFill>
                  <a:srgbClr val="76923C"/>
                </a:solidFill>
                <a:latin typeface="Arial Rounded"/>
                <a:ea typeface="Arial Rounded"/>
                <a:cs typeface="Arial Rounded"/>
                <a:sym typeface="Arial Rounded"/>
              </a:rPr>
              <a:t>TO THEM</a:t>
            </a:r>
            <a:endParaRPr b="1" sz="8800">
              <a:solidFill>
                <a:srgbClr val="76923C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5976664" y="1988840"/>
            <a:ext cx="3059832" cy="3960440"/>
          </a:xfrm>
          <a:prstGeom prst="rect">
            <a:avLst/>
          </a:prstGeom>
          <a:solidFill>
            <a:srgbClr val="DCE6F2"/>
          </a:solidFill>
          <a:ln cap="flat" cmpd="sng" w="9525">
            <a:solidFill>
              <a:srgbClr val="3760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IE" sz="2400"/>
              <a:t>ADOLESCENT </a:t>
            </a:r>
            <a:r>
              <a:rPr b="1" i="1" lang="en-IE" sz="2400">
                <a:solidFill>
                  <a:srgbClr val="FF0000"/>
                </a:solidFill>
              </a:rPr>
              <a:t>SELF ESTEEM IS SENSITIVE</a:t>
            </a:r>
            <a:r>
              <a:rPr b="1" lang="en-IE" sz="2400">
                <a:solidFill>
                  <a:srgbClr val="FF0000"/>
                </a:solidFill>
              </a:rPr>
              <a:t>. </a:t>
            </a:r>
            <a:r>
              <a:rPr b="1" lang="en-IE" sz="2400"/>
              <a:t>THEIR </a:t>
            </a:r>
            <a:r>
              <a:rPr b="1" lang="en-IE" sz="2400">
                <a:solidFill>
                  <a:srgbClr val="366092"/>
                </a:solidFill>
              </a:rPr>
              <a:t>RELATIONSHIP WITH THEIR PARENTS </a:t>
            </a:r>
            <a:r>
              <a:rPr b="1" lang="en-IE" sz="2400"/>
              <a:t>AND GUARDIANS IS VERY IMPORTANT AND CAN AFFECT THEIR SELF-ESTEEM</a:t>
            </a:r>
            <a:endParaRPr/>
          </a:p>
        </p:txBody>
      </p:sp>
      <p:pic>
        <p:nvPicPr>
          <p:cNvPr descr="dos-and-donts.jpg" id="133" name="Google Shape;133;p6"/>
          <p:cNvPicPr preferRelativeResize="0"/>
          <p:nvPr/>
        </p:nvPicPr>
        <p:blipFill rotWithShape="1">
          <a:blip r:embed="rId3">
            <a:alphaModFix/>
          </a:blip>
          <a:srcRect b="-5735" l="0" r="0" t="19894"/>
          <a:stretch/>
        </p:blipFill>
        <p:spPr>
          <a:xfrm>
            <a:off x="0" y="0"/>
            <a:ext cx="9144000" cy="202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107504" y="1988840"/>
            <a:ext cx="3024336" cy="3108544"/>
          </a:xfrm>
          <a:prstGeom prst="rect">
            <a:avLst/>
          </a:prstGeom>
          <a:solidFill>
            <a:srgbClr val="DAE5F1"/>
          </a:solidFill>
          <a:ln cap="flat" cmpd="sng" w="9525">
            <a:solidFill>
              <a:srgbClr val="3660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I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b="1" i="0" lang="en-IE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TREAT YOUR CHILD AS AN INDIVIDUAL</a:t>
            </a:r>
            <a:r>
              <a:rPr b="1" i="0" lang="en-I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b="1" i="0" lang="en-IE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DON’T COMPARE THEM </a:t>
            </a:r>
            <a:r>
              <a:rPr b="1" i="0" lang="en-I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OTHER CHILDREN</a:t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3275856" y="1988840"/>
            <a:ext cx="2520280" cy="3108544"/>
          </a:xfrm>
          <a:prstGeom prst="rect">
            <a:avLst/>
          </a:prstGeom>
          <a:solidFill>
            <a:srgbClr val="DCE6F2"/>
          </a:solidFill>
          <a:ln cap="flat" cmpd="sng" w="9525">
            <a:solidFill>
              <a:srgbClr val="3760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I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r>
              <a:rPr b="1" i="0" lang="en-IE" sz="2800" u="none" cap="none" strike="noStrik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IE" sz="28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HELP YOUR CHILD TO FEEL LOVED</a:t>
            </a:r>
            <a:r>
              <a:rPr b="1" i="0" lang="en-I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CAPABLE AND RESPONSIBLE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idx="1" type="body"/>
          </p:nvPr>
        </p:nvSpPr>
        <p:spPr>
          <a:xfrm>
            <a:off x="2915816" y="1988840"/>
            <a:ext cx="3059832" cy="2664296"/>
          </a:xfrm>
          <a:prstGeom prst="rect">
            <a:avLst/>
          </a:prstGeom>
          <a:solidFill>
            <a:srgbClr val="DCE6F2"/>
          </a:solidFill>
          <a:ln cap="flat" cmpd="sng" w="9525">
            <a:solidFill>
              <a:srgbClr val="3760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IE" sz="2800"/>
              <a:t>DO </a:t>
            </a:r>
            <a:r>
              <a:rPr b="1" lang="en-IE" sz="2800">
                <a:solidFill>
                  <a:srgbClr val="376092"/>
                </a:solidFill>
              </a:rPr>
              <a:t>ENCOURAGE A GOOD NIGHT’S SLEEP</a:t>
            </a:r>
            <a:r>
              <a:rPr b="1" lang="en-IE" sz="2800"/>
              <a:t>. SLEEP AND REST ARE IMPORTANT</a:t>
            </a:r>
            <a:endParaRPr/>
          </a:p>
        </p:txBody>
      </p:sp>
      <p:pic>
        <p:nvPicPr>
          <p:cNvPr descr="dos-and-donts.jpg" id="142" name="Google Shape;142;p7"/>
          <p:cNvPicPr preferRelativeResize="0"/>
          <p:nvPr/>
        </p:nvPicPr>
        <p:blipFill rotWithShape="1">
          <a:blip r:embed="rId3">
            <a:alphaModFix/>
          </a:blip>
          <a:srcRect b="-5735" l="0" r="0" t="19894"/>
          <a:stretch/>
        </p:blipFill>
        <p:spPr>
          <a:xfrm>
            <a:off x="0" y="0"/>
            <a:ext cx="9144000" cy="202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/>
          <p:nvPr/>
        </p:nvSpPr>
        <p:spPr>
          <a:xfrm>
            <a:off x="6119664" y="2492896"/>
            <a:ext cx="3024336" cy="1815882"/>
          </a:xfrm>
          <a:prstGeom prst="rect">
            <a:avLst/>
          </a:prstGeom>
          <a:solidFill>
            <a:srgbClr val="DAE5F1"/>
          </a:solidFill>
          <a:ln cap="flat" cmpd="sng" w="9525">
            <a:solidFill>
              <a:srgbClr val="3660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I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b="1" i="0" lang="en-IE" sz="28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PLACE BOUNDARIES </a:t>
            </a:r>
            <a:r>
              <a:rPr b="1" i="0" lang="en-I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YOUR CHILD</a:t>
            </a: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251520" y="1988840"/>
            <a:ext cx="2520280" cy="2677656"/>
          </a:xfrm>
          <a:prstGeom prst="rect">
            <a:avLst/>
          </a:prstGeom>
          <a:solidFill>
            <a:srgbClr val="DCE6F2"/>
          </a:solidFill>
          <a:ln cap="flat" cmpd="sng" w="9525">
            <a:solidFill>
              <a:srgbClr val="37609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1" i="0" lang="en-I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b="1" i="0" lang="en-IE" sz="2800" u="none" cap="none" strike="noStrike">
                <a:solidFill>
                  <a:srgbClr val="376092"/>
                </a:solidFill>
                <a:latin typeface="Calibri"/>
                <a:ea typeface="Calibri"/>
                <a:cs typeface="Calibri"/>
                <a:sym typeface="Calibri"/>
              </a:rPr>
              <a:t>ENCOURAGE YOUR CHILD TO GET INVOLVED </a:t>
            </a:r>
            <a:r>
              <a:rPr b="1" i="0" lang="en-IE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SCHOOL LIFE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CF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bject_choice_image.png" id="149" name="Google Shape;14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19322"/>
            <a:ext cx="5652120" cy="403867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0"/>
          <p:cNvSpPr txBox="1"/>
          <p:nvPr>
            <p:ph idx="1" type="body"/>
          </p:nvPr>
        </p:nvSpPr>
        <p:spPr>
          <a:xfrm>
            <a:off x="1619672" y="188640"/>
            <a:ext cx="7308304" cy="4114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b="1" lang="en-IE" sz="5400">
                <a:solidFill>
                  <a:srgbClr val="FF0000"/>
                </a:solidFill>
              </a:rPr>
              <a:t>JUNIOR CYCLE </a:t>
            </a:r>
            <a:r>
              <a:rPr b="1" lang="en-IE" sz="5400">
                <a:solidFill>
                  <a:srgbClr val="7030A0"/>
                </a:solidFill>
              </a:rPr>
              <a:t>IS THE START OF LOOKING AT THE </a:t>
            </a:r>
            <a:r>
              <a:rPr b="1" lang="en-IE" sz="5400">
                <a:solidFill>
                  <a:srgbClr val="FF0000"/>
                </a:solidFill>
              </a:rPr>
              <a:t>LEAVING CERT </a:t>
            </a:r>
            <a:r>
              <a:rPr b="1" i="1" lang="en-IE" sz="5400">
                <a:solidFill>
                  <a:srgbClr val="FF0000"/>
                </a:solidFill>
              </a:rPr>
              <a:t>AND</a:t>
            </a:r>
            <a:r>
              <a:rPr b="1" lang="en-IE" sz="5400">
                <a:solidFill>
                  <a:srgbClr val="FF0000"/>
                </a:solidFill>
              </a:rPr>
              <a:t> BEYOND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user\Downloads\funny scream.jpg" id="155" name="Google Shape;15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1140328"/>
            <a:ext cx="5256584" cy="331478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 txBox="1"/>
          <p:nvPr>
            <p:ph type="title"/>
          </p:nvPr>
        </p:nvSpPr>
        <p:spPr>
          <a:xfrm>
            <a:off x="467544" y="4046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400"/>
              <a:buFont typeface="Calibri"/>
              <a:buNone/>
            </a:pPr>
            <a:r>
              <a:rPr b="1" lang="en-IE" sz="5400">
                <a:solidFill>
                  <a:srgbClr val="C00000"/>
                </a:solidFill>
              </a:rPr>
              <a:t>…THE LEAVING CERT!!!!! </a:t>
            </a:r>
            <a:br>
              <a:rPr b="1" lang="en-IE" sz="5400">
                <a:solidFill>
                  <a:srgbClr val="C00000"/>
                </a:solidFill>
              </a:rPr>
            </a:br>
            <a:endParaRPr sz="5400"/>
          </a:p>
        </p:txBody>
      </p:sp>
      <p:sp>
        <p:nvSpPr>
          <p:cNvPr id="157" name="Google Shape;157;p11"/>
          <p:cNvSpPr txBox="1"/>
          <p:nvPr>
            <p:ph idx="1" type="body"/>
          </p:nvPr>
        </p:nvSpPr>
        <p:spPr>
          <a:xfrm>
            <a:off x="467544" y="4437112"/>
            <a:ext cx="8229600" cy="212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000"/>
              <a:buNone/>
            </a:pPr>
            <a:r>
              <a:rPr b="1" lang="en-IE" sz="6000">
                <a:solidFill>
                  <a:srgbClr val="C00000"/>
                </a:solidFill>
              </a:rPr>
              <a:t>HAVEN’T EVEN SAT THE JUNIOR YET!!!!!!</a:t>
            </a:r>
            <a:endParaRPr/>
          </a:p>
          <a:p>
            <a:pPr indent="0" lvl="0" marL="34290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t/>
            </a:r>
            <a:endParaRPr b="1" sz="60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2011-05-31T11:14:08Z</dcterms:created>
  <dc:creator>Willie Geraghty</dc:creator>
</cp:coreProperties>
</file>